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93" r:id="rId2"/>
    <p:sldId id="265" r:id="rId3"/>
    <p:sldId id="299" r:id="rId4"/>
    <p:sldId id="298" r:id="rId5"/>
    <p:sldId id="256" r:id="rId6"/>
    <p:sldId id="259" r:id="rId7"/>
    <p:sldId id="258" r:id="rId8"/>
    <p:sldId id="261" r:id="rId9"/>
    <p:sldId id="260" r:id="rId10"/>
    <p:sldId id="262" r:id="rId11"/>
    <p:sldId id="263" r:id="rId12"/>
    <p:sldId id="301" r:id="rId13"/>
    <p:sldId id="282" r:id="rId14"/>
    <p:sldId id="283" r:id="rId15"/>
    <p:sldId id="284" r:id="rId16"/>
    <p:sldId id="285" r:id="rId17"/>
    <p:sldId id="300" r:id="rId18"/>
    <p:sldId id="294" r:id="rId19"/>
    <p:sldId id="295" r:id="rId20"/>
    <p:sldId id="296" r:id="rId21"/>
    <p:sldId id="286" r:id="rId22"/>
    <p:sldId id="287" r:id="rId23"/>
    <p:sldId id="288" r:id="rId24"/>
    <p:sldId id="289" r:id="rId25"/>
    <p:sldId id="290" r:id="rId26"/>
    <p:sldId id="291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302" r:id="rId35"/>
    <p:sldId id="292" r:id="rId36"/>
    <p:sldId id="25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1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85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90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94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45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288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7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43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9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9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4BAE0-9D57-484B-A339-B85D570E6F7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EC0B656-A09C-4250-8A47-548461522DD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8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ikidocs.net/book/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5E451-4098-426C-977C-98ADE3F4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699" y="1815571"/>
            <a:ext cx="11540067" cy="2387600"/>
          </a:xfrm>
        </p:spPr>
        <p:txBody>
          <a:bodyPr/>
          <a:lstStyle/>
          <a:p>
            <a:pPr algn="ctr"/>
            <a:r>
              <a:rPr lang="ko-KR" altLang="en-US" sz="36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유니티 시뮬레이션 환경을 이용한 무인 자동차 </a:t>
            </a:r>
            <a:br>
              <a:rPr lang="en-US" altLang="ko-KR" sz="36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</a:br>
            <a:r>
              <a:rPr lang="ko-KR" altLang="en-US" sz="36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자율주행 알고리즘 설계 및 구현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C9B2C0-A4EE-47B8-BCA0-E6A58B7A8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743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0CBA-B561-4761-9A7B-9B1E592A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 : Unity </a:t>
            </a:r>
            <a:r>
              <a:rPr lang="ko-KR" altLang="en-US"/>
              <a:t>시뮬레이션 환경을 활용한 </a:t>
            </a:r>
            <a:r>
              <a:rPr lang="en-US" altLang="ko-KR"/>
              <a:t>Rule-Base </a:t>
            </a:r>
            <a:r>
              <a:rPr lang="ko-KR" altLang="en-US"/>
              <a:t>자율주행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680B4E-D611-47F1-B1C6-B2C28EDC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Rule </a:t>
            </a:r>
            <a:r>
              <a:rPr lang="ko-KR" altLang="en-US"/>
              <a:t>설계</a:t>
            </a:r>
            <a:endParaRPr lang="en-US" altLang="ko-KR"/>
          </a:p>
          <a:p>
            <a:r>
              <a:rPr lang="ko-KR" altLang="en-US"/>
              <a:t>센서로 감지한 장애물이</a:t>
            </a:r>
            <a:br>
              <a:rPr lang="en-US" altLang="ko-KR"/>
            </a:br>
            <a:r>
              <a:rPr lang="ko-KR" altLang="en-US"/>
              <a:t>가까이 있다</a:t>
            </a:r>
            <a:br>
              <a:rPr lang="en-US" altLang="ko-KR"/>
            </a:br>
            <a:r>
              <a:rPr lang="en-US" altLang="ko-KR"/>
              <a:t>-&gt; </a:t>
            </a:r>
            <a:r>
              <a:rPr lang="ko-KR" altLang="en-US"/>
              <a:t>멈춰서 회전</a:t>
            </a:r>
            <a:endParaRPr lang="en-US" altLang="ko-KR"/>
          </a:p>
          <a:p>
            <a:r>
              <a:rPr lang="ko-KR" altLang="en-US"/>
              <a:t>센서로 감지한 장애물이</a:t>
            </a:r>
            <a:br>
              <a:rPr lang="en-US" altLang="ko-KR"/>
            </a:br>
            <a:r>
              <a:rPr lang="ko-KR" altLang="en-US"/>
              <a:t>멀리 있다</a:t>
            </a:r>
            <a:br>
              <a:rPr lang="en-US" altLang="ko-KR"/>
            </a:br>
            <a:r>
              <a:rPr lang="en-US" altLang="ko-KR"/>
              <a:t>-&gt; </a:t>
            </a:r>
            <a:r>
              <a:rPr lang="ko-KR" altLang="en-US"/>
              <a:t>앞으로 이동하며 회전</a:t>
            </a:r>
            <a:endParaRPr lang="en-US" altLang="ko-KR"/>
          </a:p>
          <a:p>
            <a:r>
              <a:rPr lang="ko-KR" altLang="en-US"/>
              <a:t>장애물이 없다</a:t>
            </a:r>
            <a:br>
              <a:rPr lang="en-US" altLang="ko-KR"/>
            </a:br>
            <a:r>
              <a:rPr lang="en-US" altLang="ko-KR"/>
              <a:t>-&gt; </a:t>
            </a:r>
            <a:r>
              <a:rPr lang="ko-KR" altLang="en-US"/>
              <a:t>직진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01287-1296-45AE-B699-6A485524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87" y="2089785"/>
            <a:ext cx="6436633" cy="34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1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C1905-3253-4666-989A-6F974137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 : Unity </a:t>
            </a:r>
            <a:r>
              <a:rPr lang="ko-KR" altLang="en-US"/>
              <a:t>시뮬레이션 환경을 활용한 </a:t>
            </a:r>
            <a:r>
              <a:rPr lang="en-US" altLang="ko-KR"/>
              <a:t>Rule-Base </a:t>
            </a:r>
            <a:r>
              <a:rPr lang="ko-KR" altLang="en-US"/>
              <a:t>자율주행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C40C1-D541-4E3D-9B0E-5CFFE6AD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Road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을 완주하는 데 </a:t>
            </a:r>
            <a:r>
              <a:rPr lang="en-US" altLang="ko-KR" dirty="0"/>
              <a:t>45</a:t>
            </a:r>
            <a:r>
              <a:rPr lang="ko-KR" altLang="en-US" dirty="0"/>
              <a:t>초 소모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장애물이 가까울 때 회전만</a:t>
            </a:r>
            <a:br>
              <a:rPr lang="en-US" altLang="ko-KR" dirty="0"/>
            </a:br>
            <a:r>
              <a:rPr lang="ko-KR" altLang="en-US" dirty="0"/>
              <a:t>하므로 시간이 오래 걸림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장애물을 현재보다</a:t>
            </a:r>
            <a:br>
              <a:rPr lang="en-US" altLang="ko-KR" dirty="0"/>
            </a:br>
            <a:r>
              <a:rPr lang="ko-KR" altLang="en-US" dirty="0" err="1"/>
              <a:t>멀리서부터</a:t>
            </a:r>
            <a:r>
              <a:rPr lang="ko-KR" altLang="en-US" dirty="0"/>
              <a:t> 인식하고</a:t>
            </a:r>
            <a:br>
              <a:rPr lang="en-US" altLang="ko-KR" dirty="0"/>
            </a:br>
            <a:r>
              <a:rPr lang="ko-KR" altLang="en-US" dirty="0"/>
              <a:t>양쪽 바퀴의 토크를 줄이지 않고</a:t>
            </a:r>
            <a:br>
              <a:rPr lang="en-US" altLang="ko-KR" dirty="0"/>
            </a:br>
            <a:r>
              <a:rPr lang="ko-KR" altLang="en-US" dirty="0"/>
              <a:t>회전하기 시작하도록 </a:t>
            </a:r>
            <a:r>
              <a:rPr lang="en-US" altLang="ko-KR" dirty="0"/>
              <a:t>Rule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개선하면 시간을 줄일 수 </a:t>
            </a:r>
            <a:br>
              <a:rPr lang="en-US" altLang="ko-KR" dirty="0"/>
            </a:br>
            <a:r>
              <a:rPr lang="ko-KR" altLang="en-US" dirty="0"/>
              <a:t>있음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1F67B-1882-4164-B098-A5DE7725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264" y="2215216"/>
            <a:ext cx="4546048" cy="35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F2CF7-9FA6-4BD3-8090-48987BD58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제주과고</a:t>
            </a:r>
            <a:r>
              <a:rPr lang="ko-KR" altLang="en-US" dirty="0"/>
              <a:t> 고예준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E7A405-C5D1-4ED8-89AF-04CF14716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36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FA87C-9588-4DC7-BF2B-C4BFBD82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Python</a:t>
            </a:r>
            <a:endParaRPr lang="ko-KR" alt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53941F45-255B-43EB-BFC7-D14B403DD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46944552">
            <a:extLst>
              <a:ext uri="{FF2B5EF4-FFF2-40B4-BE49-F238E27FC236}">
                <a16:creationId xmlns:a16="http://schemas.microsoft.com/office/drawing/2014/main" id="{87C385AE-981C-4B70-9F5B-25D62464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77" y="1941300"/>
            <a:ext cx="4043285" cy="27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79A03A64-1EF4-4CC1-8A86-31F7B96E8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46945776">
            <a:extLst>
              <a:ext uri="{FF2B5EF4-FFF2-40B4-BE49-F238E27FC236}">
                <a16:creationId xmlns:a16="http://schemas.microsoft.com/office/drawing/2014/main" id="{B039204D-12CC-461A-AAED-E198AACE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78" y="4684582"/>
            <a:ext cx="4043284" cy="134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1FE2E-BFE6-4F1F-A6EA-6135DE0FD061}"/>
              </a:ext>
            </a:extLst>
          </p:cNvPr>
          <p:cNvSpPr txBox="1"/>
          <p:nvPr/>
        </p:nvSpPr>
        <p:spPr>
          <a:xfrm>
            <a:off x="6271846" y="2244975"/>
            <a:ext cx="463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Python</a:t>
            </a:r>
            <a:r>
              <a:rPr lang="ko-KR" altLang="en-US" dirty="0"/>
              <a:t> 기초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E6751-1E58-4EEE-9135-12E7FEE109BB}"/>
              </a:ext>
            </a:extLst>
          </p:cNvPr>
          <p:cNvSpPr txBox="1"/>
          <p:nvPr/>
        </p:nvSpPr>
        <p:spPr>
          <a:xfrm>
            <a:off x="6271845" y="3610924"/>
            <a:ext cx="463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Python</a:t>
            </a:r>
            <a:r>
              <a:rPr lang="ko-KR" altLang="en-US" dirty="0"/>
              <a:t>을 이용한 </a:t>
            </a:r>
            <a:r>
              <a:rPr lang="en-US" altLang="ko-KR" dirty="0"/>
              <a:t>Hangman</a:t>
            </a:r>
            <a:r>
              <a:rPr lang="ko-KR" altLang="en-US" dirty="0"/>
              <a:t>게임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7F689-F40A-4542-B951-145223CF95D4}"/>
              </a:ext>
            </a:extLst>
          </p:cNvPr>
          <p:cNvSpPr txBox="1"/>
          <p:nvPr/>
        </p:nvSpPr>
        <p:spPr>
          <a:xfrm>
            <a:off x="6271845" y="5073954"/>
            <a:ext cx="463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상황에 따른 처리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B9A0143-9141-4B8C-9F0D-163BE9E8EA54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flipH="1">
            <a:off x="8590084" y="2614307"/>
            <a:ext cx="1" cy="996617"/>
          </a:xfrm>
          <a:prstGeom prst="straightConnector1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845DC4-BBB2-4071-999F-EC00DDC59D78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8590084" y="3980256"/>
            <a:ext cx="0" cy="1093698"/>
          </a:xfrm>
          <a:prstGeom prst="straightConnector1">
            <a:avLst/>
          </a:prstGeom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1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D93F9-1F98-4F09-9733-B621AB1F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Unity </a:t>
            </a:r>
            <a:r>
              <a:rPr lang="ko-KR" altLang="en-US" dirty="0"/>
              <a:t>환경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1FFF4D-D12F-4D19-8477-AEA21BA5A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292" y="26845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46881120">
            <a:extLst>
              <a:ext uri="{FF2B5EF4-FFF2-40B4-BE49-F238E27FC236}">
                <a16:creationId xmlns:a16="http://schemas.microsoft.com/office/drawing/2014/main" id="{B75C4C48-59DA-444E-AB21-D4B62B7B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07" y="1960368"/>
            <a:ext cx="5407183" cy="36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4E50E-3410-406E-8F7E-89A7BAF11BBE}"/>
              </a:ext>
            </a:extLst>
          </p:cNvPr>
          <p:cNvSpPr txBox="1"/>
          <p:nvPr/>
        </p:nvSpPr>
        <p:spPr>
          <a:xfrm>
            <a:off x="3520141" y="5723825"/>
            <a:ext cx="525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 </a:t>
            </a:r>
            <a:r>
              <a:rPr lang="ko-KR" altLang="en-US" dirty="0"/>
              <a:t>가상 환경</a:t>
            </a:r>
          </a:p>
        </p:txBody>
      </p:sp>
    </p:spTree>
    <p:extLst>
      <p:ext uri="{BB962C8B-B14F-4D97-AF65-F5344CB8AC3E}">
        <p14:creationId xmlns:p14="http://schemas.microsoft.com/office/powerpoint/2010/main" val="383957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2B77-3436-4D77-BACD-1DA066F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BA8AE-6C41-4145-9F37-8F242A0F6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46885296">
            <a:extLst>
              <a:ext uri="{FF2B5EF4-FFF2-40B4-BE49-F238E27FC236}">
                <a16:creationId xmlns:a16="http://schemas.microsoft.com/office/drawing/2014/main" id="{6DC83709-C32E-46A5-AE8D-98EAD37B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90" y="2281727"/>
            <a:ext cx="2806944" cy="274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DC803A1-1753-4DA1-9528-565B2C9A8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26082-34F7-4765-B77C-2B12FC9F0EAE}"/>
              </a:ext>
            </a:extLst>
          </p:cNvPr>
          <p:cNvSpPr txBox="1"/>
          <p:nvPr/>
        </p:nvSpPr>
        <p:spPr>
          <a:xfrm>
            <a:off x="1369034" y="520504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센서를 통한 데이터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872ECB-19A6-45C7-831D-D45AA3A77441}"/>
              </a:ext>
            </a:extLst>
          </p:cNvPr>
          <p:cNvGrpSpPr/>
          <p:nvPr/>
        </p:nvGrpSpPr>
        <p:grpSpPr>
          <a:xfrm>
            <a:off x="6091547" y="2201073"/>
            <a:ext cx="5842545" cy="3107985"/>
            <a:chOff x="5849815" y="2187942"/>
            <a:chExt cx="5842545" cy="310798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B6979C9-97F9-48F9-90D9-7B0CD6B8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815" y="2187942"/>
              <a:ext cx="5842545" cy="310798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B4F9DB-BBB5-4F51-808E-3DFF0B5D1405}"/>
                </a:ext>
              </a:extLst>
            </p:cNvPr>
            <p:cNvSpPr/>
            <p:nvPr/>
          </p:nvSpPr>
          <p:spPr>
            <a:xfrm>
              <a:off x="8434754" y="4050323"/>
              <a:ext cx="3253154" cy="1230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225E11-C689-4777-AAC4-2480E6192213}"/>
              </a:ext>
            </a:extLst>
          </p:cNvPr>
          <p:cNvCxnSpPr/>
          <p:nvPr/>
        </p:nvCxnSpPr>
        <p:spPr>
          <a:xfrm>
            <a:off x="4220308" y="3718488"/>
            <a:ext cx="1723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3DEC90-190F-4241-8C2D-1609F0F8C8B5}"/>
              </a:ext>
            </a:extLst>
          </p:cNvPr>
          <p:cNvSpPr txBox="1"/>
          <p:nvPr/>
        </p:nvSpPr>
        <p:spPr>
          <a:xfrm>
            <a:off x="8680939" y="4319954"/>
            <a:ext cx="325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입력된 정보를 바탕으로 판단</a:t>
            </a:r>
          </a:p>
        </p:txBody>
      </p:sp>
    </p:spTree>
    <p:extLst>
      <p:ext uri="{BB962C8B-B14F-4D97-AF65-F5344CB8AC3E}">
        <p14:creationId xmlns:p14="http://schemas.microsoft.com/office/powerpoint/2010/main" val="1024702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2B77-3436-4D77-BACD-1DA066F7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BA8AE-6C41-4145-9F37-8F242A0F6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C803A1-1753-4DA1-9528-565B2C9A8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D081A1-9523-4679-9CB0-6AF829823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184" y="40187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42009472">
            <a:extLst>
              <a:ext uri="{FF2B5EF4-FFF2-40B4-BE49-F238E27FC236}">
                <a16:creationId xmlns:a16="http://schemas.microsoft.com/office/drawing/2014/main" id="{FD158314-3E7B-46A6-B065-9ED56692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69" y="2520461"/>
            <a:ext cx="4899744" cy="31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46884648">
            <a:extLst>
              <a:ext uri="{FF2B5EF4-FFF2-40B4-BE49-F238E27FC236}">
                <a16:creationId xmlns:a16="http://schemas.microsoft.com/office/drawing/2014/main" id="{C03EAF16-BE7E-47E2-9627-00701857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85" y="2727203"/>
            <a:ext cx="2857995" cy="274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91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F2CF7-9FA6-4BD3-8090-48987BD58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부산과고</a:t>
            </a:r>
            <a:r>
              <a:rPr lang="ko-KR" altLang="en-US" dirty="0"/>
              <a:t> 박재현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E7A405-C5D1-4ED8-89AF-04CF14716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45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프로그래밍을 위한 언어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입문자가 이해하기 쉬움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분야에 이용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562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hangman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알파벳 맞추기 게임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Random, FILE,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 err="1"/>
              <a:t>조건문</a:t>
            </a:r>
            <a:r>
              <a:rPr lang="ko-KR" altLang="en-US" dirty="0"/>
              <a:t> 이용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 기초 다지기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22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CB40A-6526-4028-9316-151D5C9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 연구 진행 결과 발표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85105-9B2B-4E67-81B5-0DA168E1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ko-KR" altLang="en-US" dirty="0"/>
              <a:t>사전 연구 진행 내용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ko-KR" altLang="en-US" dirty="0" err="1"/>
              <a:t>파이썬</a:t>
            </a:r>
            <a:r>
              <a:rPr lang="ko-KR" altLang="en-US" dirty="0"/>
              <a:t> 언어 숙련을 위한 프로그래밍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파이썬</a:t>
            </a:r>
            <a:r>
              <a:rPr lang="ko-KR" altLang="en-US" dirty="0"/>
              <a:t> 학습 후 </a:t>
            </a:r>
            <a:r>
              <a:rPr lang="en-US" altLang="ko-KR" dirty="0"/>
              <a:t>hangman </a:t>
            </a:r>
            <a:r>
              <a:rPr lang="ko-KR" altLang="en-US" dirty="0"/>
              <a:t>이라는 단어 맞추기 게임을 직접 프로그래밍 수행 </a:t>
            </a:r>
            <a:endParaRPr lang="en-US" altLang="ko-KR" dirty="0"/>
          </a:p>
          <a:p>
            <a:pPr marL="800100" lvl="1" indent="-342900">
              <a:buAutoNum type="arabicParenR"/>
            </a:pPr>
            <a:r>
              <a:rPr lang="en-US" dirty="0"/>
              <a:t>Unity </a:t>
            </a:r>
            <a:r>
              <a:rPr lang="ko-KR" altLang="en-US" dirty="0"/>
              <a:t>가상환경을 통하여 트럭을 프로그래밍하여 장애물을 통과하는 과제 </a:t>
            </a:r>
            <a:endParaRPr lang="en-US" dirty="0"/>
          </a:p>
        </p:txBody>
      </p:sp>
      <p:pic>
        <p:nvPicPr>
          <p:cNvPr id="4" name="Picture 8" descr="Algorithm free vector icons designed by Linector in 2020 | Vector icon  design, Free icons, Icon design">
            <a:extLst>
              <a:ext uri="{FF2B5EF4-FFF2-40B4-BE49-F238E27FC236}">
                <a16:creationId xmlns:a16="http://schemas.microsoft.com/office/drawing/2014/main" id="{316D77E7-C625-4442-99C5-3582E816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92" y="3898107"/>
            <a:ext cx="1118294" cy="111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CD3647-086F-411E-9AE2-8FCE975B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49" y="5174587"/>
            <a:ext cx="1094237" cy="911864"/>
          </a:xfrm>
          <a:prstGeom prst="rect">
            <a:avLst/>
          </a:prstGeom>
        </p:spPr>
      </p:pic>
      <p:pic>
        <p:nvPicPr>
          <p:cNvPr id="6" name="Picture 10" descr="Time Attack - Lumines Remastered">
            <a:extLst>
              <a:ext uri="{FF2B5EF4-FFF2-40B4-BE49-F238E27FC236}">
                <a16:creationId xmlns:a16="http://schemas.microsoft.com/office/drawing/2014/main" id="{40F43B7A-4D07-43A7-9680-76547A4E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26" y="3821196"/>
            <a:ext cx="1118293" cy="111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Racing Flags Icons - Download Free Vector Icons | Noun Project">
            <a:extLst>
              <a:ext uri="{FF2B5EF4-FFF2-40B4-BE49-F238E27FC236}">
                <a16:creationId xmlns:a16="http://schemas.microsoft.com/office/drawing/2014/main" id="{B0F05FAB-3E4C-4D43-8408-26F4C1B7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59" y="3821196"/>
            <a:ext cx="1277865" cy="127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02D766-D16D-43CF-8686-0BC7FA9F7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059" y="5149592"/>
            <a:ext cx="1442480" cy="957461"/>
          </a:xfrm>
          <a:prstGeom prst="rect">
            <a:avLst/>
          </a:prstGeom>
        </p:spPr>
      </p:pic>
      <p:pic>
        <p:nvPicPr>
          <p:cNvPr id="9" name="Picture 14" descr="Car Bike Race Racing Finish Finishline Svg Png Icon Free Download (#530902)  - OnlineWebFonts.COM">
            <a:extLst>
              <a:ext uri="{FF2B5EF4-FFF2-40B4-BE49-F238E27FC236}">
                <a16:creationId xmlns:a16="http://schemas.microsoft.com/office/drawing/2014/main" id="{2D1A9653-13CA-4E54-A737-8754EFE5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57" y="5149592"/>
            <a:ext cx="1271517" cy="9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6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Simulation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를 이용하여 장애물을 피해가는 자동차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으로 </a:t>
            </a:r>
            <a:r>
              <a:rPr lang="en-US" altLang="ko-KR" dirty="0"/>
              <a:t>Unity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290000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F2CF7-9FA6-4BD3-8090-48987BD58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경산과고</a:t>
            </a:r>
            <a:r>
              <a:rPr lang="ko-KR" altLang="en-US" dirty="0"/>
              <a:t> </a:t>
            </a:r>
            <a:r>
              <a:rPr lang="ko-KR" altLang="en-US" dirty="0" err="1"/>
              <a:t>민준우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E7A405-C5D1-4ED8-89AF-04CF147160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27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1743F-0469-4118-AC6E-F58345C1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공부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CE50B-39CE-425E-B0EB-9E510EE7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점프 투 </a:t>
            </a:r>
            <a:r>
              <a:rPr lang="ko-KR" altLang="en-US" dirty="0" err="1"/>
              <a:t>파이썬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https://wikidocs.net/book/1</a:t>
            </a:r>
            <a:r>
              <a:rPr lang="en-US" altLang="ko-KR" dirty="0"/>
              <a:t>)</a:t>
            </a:r>
            <a:r>
              <a:rPr lang="ko-KR" altLang="en-US" dirty="0"/>
              <a:t>이라는 책과 유튜브 강의를 통해서 </a:t>
            </a:r>
            <a:r>
              <a:rPr lang="ko-KR" altLang="en-US" dirty="0" err="1"/>
              <a:t>파이썬의</a:t>
            </a:r>
            <a:r>
              <a:rPr lang="ko-KR" altLang="en-US" dirty="0"/>
              <a:t> 여러가지 자료형</a:t>
            </a:r>
            <a:r>
              <a:rPr lang="en-US" altLang="ko-KR" dirty="0"/>
              <a:t>, </a:t>
            </a:r>
            <a:r>
              <a:rPr lang="ko-KR" altLang="en-US" dirty="0" err="1"/>
              <a:t>제어문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모듈 등에 대해서 배웠다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050" name="Picture 2" descr="알라딘: Do it! 점프 투 파이썬">
            <a:extLst>
              <a:ext uri="{FF2B5EF4-FFF2-40B4-BE49-F238E27FC236}">
                <a16:creationId xmlns:a16="http://schemas.microsoft.com/office/drawing/2014/main" id="{BD893914-539C-491A-8BCE-553B9098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68" y="3117165"/>
            <a:ext cx="2323064" cy="318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5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70666-75F0-470A-A90C-020D3ACF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Hangman</a:t>
            </a:r>
            <a:r>
              <a:rPr lang="ko-KR" altLang="en-US" dirty="0"/>
              <a:t> 게임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D0101-0328-426B-A549-541C1BF8C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483" y="2040890"/>
            <a:ext cx="6160316" cy="4351338"/>
          </a:xfrm>
        </p:spPr>
        <p:txBody>
          <a:bodyPr/>
          <a:lstStyle/>
          <a:p>
            <a:r>
              <a:rPr lang="ko-KR" altLang="en-US" dirty="0"/>
              <a:t>앞서 배운 </a:t>
            </a:r>
            <a:r>
              <a:rPr lang="ko-KR" altLang="en-US" dirty="0" err="1"/>
              <a:t>파이썬</a:t>
            </a:r>
            <a:r>
              <a:rPr lang="ko-KR" altLang="en-US" dirty="0"/>
              <a:t> 언어들을 활용해서 </a:t>
            </a:r>
            <a:r>
              <a:rPr lang="en-US" altLang="ko-KR" dirty="0"/>
              <a:t>Hangman</a:t>
            </a:r>
            <a:r>
              <a:rPr lang="ko-KR" altLang="en-US" dirty="0"/>
              <a:t>게임을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다수의 조건문을 활용하여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B0E029-ACD1-4280-AB9A-4E9708DC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73" t="12511" r="18051" b="16208"/>
          <a:stretch/>
        </p:blipFill>
        <p:spPr>
          <a:xfrm>
            <a:off x="755049" y="2040890"/>
            <a:ext cx="4370294" cy="45073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4DA379-CD08-4544-88B6-A09CB4545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t="67156" r="63050" b="18043"/>
          <a:stretch/>
        </p:blipFill>
        <p:spPr>
          <a:xfrm>
            <a:off x="5329763" y="3660721"/>
            <a:ext cx="5887755" cy="13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8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4F7E29D-B784-4663-AFE9-5A1DE62D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 </a:t>
            </a:r>
            <a:r>
              <a:rPr lang="ko-KR" altLang="en-US" dirty="0"/>
              <a:t>가상환경을 통한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3F65D-49D1-426B-9672-5492F885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0" y="1825625"/>
            <a:ext cx="6115050" cy="4351338"/>
          </a:xfrm>
        </p:spPr>
        <p:txBody>
          <a:bodyPr/>
          <a:lstStyle/>
          <a:p>
            <a:r>
              <a:rPr lang="ko-KR" altLang="en-US" dirty="0"/>
              <a:t>가상환경속에서 자동차가 장애물을 회피하는 알고리즘을 만들었다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자동차는 전방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측면 </a:t>
            </a:r>
            <a:r>
              <a:rPr lang="en-US" altLang="ko-KR" dirty="0"/>
              <a:t>2</a:t>
            </a:r>
            <a:r>
              <a:rPr lang="ko-KR" altLang="en-US" dirty="0"/>
              <a:t>개의 센서를 가진다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센서로부터 거리 값을 실시간으로 측정하며 알고리즘에 따라 장애물을 회피한다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72EAF9-D3BD-4E86-A963-FCCC5627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4005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49BFF-664F-4C4D-A167-854228B0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 </a:t>
            </a:r>
            <a:r>
              <a:rPr lang="ko-KR" altLang="en-US" dirty="0"/>
              <a:t>가상환경을 통한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AEBFA-5F6D-42BD-8A4D-D5F028F52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390" y="1825625"/>
            <a:ext cx="6622409" cy="4351338"/>
          </a:xfrm>
        </p:spPr>
        <p:txBody>
          <a:bodyPr/>
          <a:lstStyle/>
          <a:p>
            <a:r>
              <a:rPr lang="ko-KR" altLang="en-US" dirty="0"/>
              <a:t>이 알고리즘의 원리는 정면의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ko-KR" altLang="en-US" dirty="0" err="1"/>
              <a:t>센서중</a:t>
            </a:r>
            <a:r>
              <a:rPr lang="ko-KR" altLang="en-US" dirty="0"/>
              <a:t> 하나라도 장애물이 감지가 되면 측면의 센서 중 거리가 큰 값을 가지는 방향으로 이동하는 원리입니다</a:t>
            </a:r>
            <a:r>
              <a:rPr lang="en-US" altLang="ko-KR" dirty="0"/>
              <a:t>. </a:t>
            </a:r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측면 센서의 거리가 일정 이하가 되면 무조건 방향을 트는 특징이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C9822B-65D3-405D-A41C-0E83F1475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 t="3179" r="51903" b="9931"/>
          <a:stretch/>
        </p:blipFill>
        <p:spPr>
          <a:xfrm>
            <a:off x="366624" y="2178958"/>
            <a:ext cx="3974803" cy="42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4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0C5F2-A555-4EEC-84A1-2C269AB1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강화학습</a:t>
            </a:r>
            <a:r>
              <a:rPr lang="en-US" altLang="ko-KR" dirty="0"/>
              <a:t>(Reinforcement Learning)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EC5D5E-66BB-427D-8E1F-86EF6BFC9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강화학습의 기본원리는 다음과 같다</a:t>
            </a:r>
            <a:r>
              <a:rPr lang="en-US" altLang="ko-KR" dirty="0"/>
              <a:t>. </a:t>
            </a:r>
            <a:r>
              <a:rPr lang="ko-KR" altLang="en-US" dirty="0"/>
              <a:t>아래 그림에서 볼 수 있듯이 어떤 </a:t>
            </a:r>
            <a:r>
              <a:rPr lang="en-US" altLang="ko-KR" dirty="0"/>
              <a:t>environment </a:t>
            </a:r>
            <a:r>
              <a:rPr lang="ko-KR" altLang="en-US" dirty="0"/>
              <a:t>속에서 </a:t>
            </a:r>
            <a:r>
              <a:rPr lang="en-US" altLang="ko-KR" dirty="0"/>
              <a:t>Agent</a:t>
            </a:r>
            <a:r>
              <a:rPr lang="ko-KR" altLang="en-US" dirty="0"/>
              <a:t>가 어떤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취하면 </a:t>
            </a:r>
            <a:r>
              <a:rPr lang="en-US" altLang="ko-KR" dirty="0"/>
              <a:t>State</a:t>
            </a:r>
            <a:r>
              <a:rPr lang="ko-KR" altLang="en-US" dirty="0"/>
              <a:t>가 변하고 </a:t>
            </a:r>
            <a:r>
              <a:rPr lang="en-US" altLang="ko-KR" dirty="0"/>
              <a:t>Reward</a:t>
            </a:r>
            <a:r>
              <a:rPr lang="ko-KR" altLang="en-US" dirty="0"/>
              <a:t>를 받을 수도</a:t>
            </a:r>
            <a:r>
              <a:rPr lang="en-US" altLang="ko-KR" dirty="0"/>
              <a:t>, </a:t>
            </a:r>
            <a:r>
              <a:rPr lang="ko-KR" altLang="en-US" dirty="0"/>
              <a:t>받지 않을 수도 있다</a:t>
            </a:r>
            <a:r>
              <a:rPr lang="en-US" altLang="ko-KR" dirty="0"/>
              <a:t>. </a:t>
            </a:r>
            <a:r>
              <a:rPr lang="ko-KR" altLang="en-US" dirty="0"/>
              <a:t>계속 반복하다 보면 </a:t>
            </a:r>
            <a:r>
              <a:rPr lang="en-US" altLang="ko-KR" dirty="0"/>
              <a:t>Agent</a:t>
            </a:r>
            <a:r>
              <a:rPr lang="ko-KR" altLang="en-US" dirty="0"/>
              <a:t>가 학습을 하게 되고 최종적으로 더 많은 </a:t>
            </a:r>
            <a:r>
              <a:rPr lang="en-US" altLang="ko-KR" dirty="0"/>
              <a:t>Reward</a:t>
            </a:r>
            <a:r>
              <a:rPr lang="ko-KR" altLang="en-US" dirty="0"/>
              <a:t>를 받기 위한 </a:t>
            </a:r>
            <a:r>
              <a:rPr lang="en-US" altLang="ko-KR" dirty="0"/>
              <a:t>Action</a:t>
            </a:r>
            <a:r>
              <a:rPr lang="ko-KR" altLang="en-US" dirty="0"/>
              <a:t>을 취하게 된다는 것이다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25" name="_x523158040" descr="EMB00001cc84f17">
            <a:extLst>
              <a:ext uri="{FF2B5EF4-FFF2-40B4-BE49-F238E27FC236}">
                <a16:creationId xmlns:a16="http://schemas.microsoft.com/office/drawing/2014/main" id="{28797D55-B42F-4F6A-B6D7-3DD4FE01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29" y="3741038"/>
            <a:ext cx="8289541" cy="29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4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경기북과고</a:t>
            </a:r>
            <a:r>
              <a:rPr lang="en-US" altLang="ko-KR" dirty="0"/>
              <a:t> </a:t>
            </a:r>
            <a:r>
              <a:rPr lang="ko-KR" altLang="en-US" dirty="0" err="1"/>
              <a:t>이한석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사전과제 내용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2449" y="1951964"/>
            <a:ext cx="3777775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1.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한컴 윤고딕 740"/>
                <a:ea typeface="한컴 윤고딕 740"/>
              </a:rPr>
              <a:t>파이썬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사용에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한컴 윤고딕 740"/>
                <a:ea typeface="한컴 윤고딕 740"/>
              </a:rPr>
              <a:t>익숙해지기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한컴 윤고딕 740"/>
              <a:ea typeface="한컴 윤고딕 74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715" y="1951964"/>
            <a:ext cx="5237685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유니티 환경에서 차량 주행 알고리즘 구현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3626" y="2984552"/>
            <a:ext cx="1394580" cy="1859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3666" y="5230704"/>
            <a:ext cx="2354500" cy="577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행맨 프로그램 코딩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한컴 윤고딕 74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8004" y="2835450"/>
            <a:ext cx="2559514" cy="2008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행맨 프로그램 코딩</a:t>
            </a:r>
          </a:p>
        </p:txBody>
      </p:sp>
      <p:pic>
        <p:nvPicPr>
          <p:cNvPr id="14" name="그림 13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451579" y="2162256"/>
            <a:ext cx="2758097" cy="1998665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3">
            <a:lum/>
          </a:blip>
          <a:srcRect r="56440"/>
          <a:stretch>
            <a:fillRect/>
          </a:stretch>
        </p:blipFill>
        <p:spPr>
          <a:xfrm>
            <a:off x="6408011" y="2162256"/>
            <a:ext cx="4332410" cy="1969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89014" y="4695744"/>
            <a:ext cx="2493629" cy="577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hangman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파일 실행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60225" y="4668591"/>
            <a:ext cx="2731644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무작위로 단어를 선택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98214" y="4668591"/>
            <a:ext cx="3056640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입력을 받고 결과값 출력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682643" y="4952718"/>
            <a:ext cx="556516" cy="2203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291869" y="4954921"/>
            <a:ext cx="556516" cy="2203"/>
          </a:xfrm>
          <a:prstGeom prst="straightConnector1">
            <a:avLst/>
          </a:prstGeom>
          <a:noFill/>
          <a:ln w="12700" cap="flat" cmpd="sng" algn="ctr">
            <a:solidFill>
              <a:schemeClr val="dk1">
                <a:alpha val="100000"/>
              </a:scheme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5E451-4098-426C-977C-98ADE3F4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699" y="1815571"/>
            <a:ext cx="11540067" cy="2387600"/>
          </a:xfrm>
        </p:spPr>
        <p:txBody>
          <a:bodyPr/>
          <a:lstStyle/>
          <a:p>
            <a:r>
              <a:rPr lang="ko-KR" altLang="en-US" sz="3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              학생 별 사전연구 진행 보고 발표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44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유니티 환경에서 차량 주행 알고리즘 구현 </a:t>
            </a:r>
          </a:p>
        </p:txBody>
      </p:sp>
      <p:pic>
        <p:nvPicPr>
          <p:cNvPr id="22" name="그림 21"/>
          <p:cNvPicPr/>
          <p:nvPr/>
        </p:nvPicPr>
        <p:blipFill rotWithShape="1">
          <a:blip r:embed="rId2">
            <a:lum/>
          </a:blip>
          <a:srcRect r="29900"/>
          <a:stretch>
            <a:fillRect/>
          </a:stretch>
        </p:blipFill>
        <p:spPr>
          <a:xfrm>
            <a:off x="1664188" y="3965345"/>
            <a:ext cx="4589028" cy="20881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50000"/>
          <a:stretch>
            <a:fillRect/>
          </a:stretch>
        </p:blipFill>
        <p:spPr>
          <a:xfrm>
            <a:off x="1825552" y="2033343"/>
            <a:ext cx="7289861" cy="1284557"/>
          </a:xfrm>
          <a:prstGeom prst="rect">
            <a:avLst/>
          </a:prstGeom>
        </p:spPr>
      </p:pic>
      <p:pic>
        <p:nvPicPr>
          <p:cNvPr id="25" name="그림 24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8128358" y="3960178"/>
            <a:ext cx="2769469" cy="208813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E5028FC-8E92-4090-9BEF-8CC9F6218A99}"/>
              </a:ext>
            </a:extLst>
          </p:cNvPr>
          <p:cNvSpPr/>
          <p:nvPr/>
        </p:nvSpPr>
        <p:spPr>
          <a:xfrm rot="5400000">
            <a:off x="3662866" y="2996760"/>
            <a:ext cx="591671" cy="1284557"/>
          </a:xfrm>
          <a:prstGeom prst="rightArrow">
            <a:avLst>
              <a:gd name="adj1" fmla="val 50000"/>
              <a:gd name="adj2" fmla="val 43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8D12A5E-980E-4F7D-A3BF-8F98A5CEF36D}"/>
              </a:ext>
            </a:extLst>
          </p:cNvPr>
          <p:cNvSpPr/>
          <p:nvPr/>
        </p:nvSpPr>
        <p:spPr>
          <a:xfrm>
            <a:off x="6894951" y="4361967"/>
            <a:ext cx="591671" cy="1284557"/>
          </a:xfrm>
          <a:prstGeom prst="rightArrow">
            <a:avLst>
              <a:gd name="adj1" fmla="val 50000"/>
              <a:gd name="adj2" fmla="val 43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유니티 환경에서 차량 주행 알고리즘 구현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6009" y="2050344"/>
            <a:ext cx="5210393" cy="25254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29474" y="5276483"/>
            <a:ext cx="7199341" cy="28537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76636" y="3631394"/>
            <a:ext cx="4389355" cy="308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유니티 환경에서 차량 주행 알고리즘 구현 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8431" y="1944718"/>
            <a:ext cx="5092617" cy="410876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022475" y="1944718"/>
            <a:ext cx="738454" cy="114514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19981168">
            <a:off x="8022475" y="3628325"/>
            <a:ext cx="738454" cy="114514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3" name="직사각형 32"/>
          <p:cNvSpPr/>
          <p:nvPr/>
        </p:nvSpPr>
        <p:spPr>
          <a:xfrm rot="18923214">
            <a:off x="7980107" y="5218010"/>
            <a:ext cx="738454" cy="114514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67646" y="2344034"/>
            <a:ext cx="1521637" cy="34651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67646" y="4000465"/>
            <a:ext cx="1553739" cy="33398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67646" y="5630380"/>
            <a:ext cx="1933848" cy="320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유니티 환경에서 차량 주행 알고리즘 구현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56542" y="2085371"/>
            <a:ext cx="856184" cy="577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if  </a:t>
            </a:r>
            <a:r>
              <a:rPr kumimoji="0" lang="en-US" altLang="ko-KR" sz="2000" b="0" i="0" u="none" strike="noStrike" kern="1200" cap="none" spc="0" normalizeH="0" baseline="0" dirty="0">
                <a:ln w="9525">
                  <a:solidFill>
                    <a:srgbClr val="3057B9"/>
                  </a:solidFill>
                </a:ln>
                <a:solidFill>
                  <a:srgbClr val="3057B9"/>
                </a:solidFill>
                <a:latin typeface="한컴 윤고딕 740"/>
                <a:ea typeface="한컴 윤고딕 740"/>
              </a:rPr>
              <a:t>a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56542" y="2851934"/>
            <a:ext cx="856184" cy="577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if  </a:t>
            </a:r>
            <a:r>
              <a:rPr kumimoji="0" lang="en-US" altLang="ko-KR" sz="2000" b="0" i="0" u="none" strike="noStrike" kern="1200" cap="none" spc="0" normalizeH="0" baseline="0">
                <a:ln w="9525">
                  <a:solidFill>
                    <a:srgbClr val="FF6600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b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56542" y="3560851"/>
            <a:ext cx="856184" cy="57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if  </a:t>
            </a:r>
            <a:r>
              <a:rPr kumimoji="0" lang="en-US" altLang="ko-KR" sz="2000" b="0" i="0" u="none" strike="noStrike" kern="1200" cap="none" spc="0" normalizeH="0" baseline="0">
                <a:ln w="9525">
                  <a:solidFill>
                    <a:srgbClr val="858585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c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: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97229" y="2085371"/>
            <a:ext cx="856184" cy="577066"/>
          </a:xfrm>
          <a:prstGeom prst="rect">
            <a:avLst/>
          </a:prstGeom>
          <a:ln w="28575">
            <a:solidFill>
              <a:srgbClr val="3057B9"/>
            </a:solidFill>
          </a:ln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rot=</a:t>
            </a:r>
            <a:r>
              <a:rPr kumimoji="0" lang="en-US" altLang="ko-KR" sz="2000" b="0" i="0" u="none" strike="noStrike" kern="1200" cap="none" spc="0" normalizeH="0" baseline="0">
                <a:ln w="9525">
                  <a:solidFill>
                    <a:srgbClr val="3057B9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06754" y="2823121"/>
            <a:ext cx="856184" cy="577066"/>
          </a:xfrm>
          <a:prstGeom prst="rect">
            <a:avLst/>
          </a:prstGeom>
          <a:ln w="28575"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rot=</a:t>
            </a:r>
            <a:r>
              <a:rPr kumimoji="0" lang="en-US" altLang="ko-KR" sz="2000" b="0" i="0" u="none" strike="noStrike" kern="1200" cap="none" spc="0" normalizeH="0" baseline="0">
                <a:ln w="9525">
                  <a:solidFill>
                    <a:srgbClr val="FF6600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06753" y="3560871"/>
            <a:ext cx="856184" cy="577067"/>
          </a:xfrm>
          <a:prstGeom prst="rect">
            <a:avLst/>
          </a:prstGeom>
          <a:ln w="28575">
            <a:solidFill>
              <a:srgbClr val="858585"/>
            </a:solidFill>
          </a:ln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rot=</a:t>
            </a:r>
            <a:r>
              <a:rPr kumimoji="0" lang="en-US" altLang="ko-KR" sz="2000" b="0" i="0" u="none" strike="noStrike" kern="1200" cap="none" spc="0" normalizeH="0" baseline="0">
                <a:ln w="9525">
                  <a:solidFill>
                    <a:srgbClr val="858585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79276" y="2792215"/>
            <a:ext cx="1050213" cy="696504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rot=</a:t>
            </a:r>
            <a:r>
              <a:rPr kumimoji="0" lang="en-US" altLang="ko-KR" sz="2500" b="0" i="0" u="none" strike="noStrike" kern="1200" cap="none" spc="0" normalizeH="0" baseline="0" dirty="0">
                <a:ln w="9525">
                  <a:solidFill>
                    <a:srgbClr val="858585"/>
                  </a:solidFill>
                </a:ln>
                <a:solidFill>
                  <a:srgbClr val="000000"/>
                </a:solidFill>
                <a:latin typeface="한컴 윤고딕 740"/>
                <a:ea typeface="한컴 윤고딕 740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03773" y="4543980"/>
            <a:ext cx="4282627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1.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급한 상황일수록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|rot|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가 커져야 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03773" y="5388173"/>
            <a:ext cx="4131073" cy="57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되도록이면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|rot|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가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한컴 윤고딕 740"/>
                <a:ea typeface="한컴 윤고딕 740"/>
              </a:rPr>
              <a:t>작아야함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한컴 윤고딕 740"/>
              <a:ea typeface="한컴 윤고딕 74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14426" y="4543980"/>
            <a:ext cx="4131074" cy="577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|rot|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를 크게 하는 조건문을 뒤로 둠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5833473" y="4832513"/>
            <a:ext cx="1285439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48" name="직선 화살표 연결선 47"/>
          <p:cNvCxnSpPr/>
          <p:nvPr/>
        </p:nvCxnSpPr>
        <p:spPr>
          <a:xfrm>
            <a:off x="5334847" y="5674994"/>
            <a:ext cx="1269509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9" name="TextBox 48"/>
          <p:cNvSpPr txBox="1"/>
          <p:nvPr/>
        </p:nvSpPr>
        <p:spPr>
          <a:xfrm>
            <a:off x="7614425" y="5388173"/>
            <a:ext cx="3829021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|rot|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를 크게 하는 조건을 제한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5E451-4098-426C-977C-98ADE3F4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699" y="1815571"/>
            <a:ext cx="11540067" cy="2387600"/>
          </a:xfrm>
        </p:spPr>
        <p:txBody>
          <a:bodyPr/>
          <a:lstStyle/>
          <a:p>
            <a:r>
              <a:rPr lang="ko-KR" altLang="en-US" sz="3600" kern="0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             향후 연구 목적 및 계획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641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C6DA2-45AB-4BBB-8F00-41BC0567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9F9C1-D450-476A-A5B0-AB108C3FD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환경 속에서 자동차를 움직이게 하기 위해서는 </a:t>
            </a: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/>
              <a:t>특히 조건문의 변수와 수치 값이 중요하다</a:t>
            </a:r>
            <a:r>
              <a:rPr lang="en-US" altLang="ko-KR" dirty="0"/>
              <a:t>. </a:t>
            </a:r>
            <a:r>
              <a:rPr lang="ko-KR" altLang="en-US" dirty="0"/>
              <a:t>서로 다른 상황에서도 같이 적용될 수 있는 제어문이 중요하고 그것을 강화학습을 시켜 적절한 변수와 수치 값을 찾는 것이 저희 연구의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강화학습 알고리즘을 작성한 후 </a:t>
            </a:r>
            <a:r>
              <a:rPr lang="en-US" altLang="ko-KR" dirty="0"/>
              <a:t>Unity </a:t>
            </a:r>
            <a:r>
              <a:rPr lang="ko-KR" altLang="en-US" dirty="0"/>
              <a:t>환경속에서 자동차를 움직이는 </a:t>
            </a:r>
            <a:r>
              <a:rPr lang="ko-KR" altLang="en-US" dirty="0" err="1"/>
              <a:t>파이썬</a:t>
            </a:r>
            <a:r>
              <a:rPr lang="ko-KR" altLang="en-US" dirty="0"/>
              <a:t> 코드에 맞게 수정을 한 후 강화학습을 돌려 컴퓨터를 학습시킵니다</a:t>
            </a:r>
            <a:r>
              <a:rPr lang="en-US" altLang="ko-KR" dirty="0"/>
              <a:t>. </a:t>
            </a:r>
            <a:r>
              <a:rPr lang="ko-KR" altLang="en-US" dirty="0"/>
              <a:t>그러면 변수와 수치 값이 계속 변하며 마침내 최적의 값을 찾게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424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사전과제 목적 및 차후 진행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5543" y="2163269"/>
            <a:ext cx="8939716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b="0" i="0" u="none" strike="noStrike" dirty="0">
                <a:latin typeface="한컴 윤고딕 740"/>
                <a:ea typeface="한컴 윤고딕 740"/>
              </a:rPr>
              <a:t>Unity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시뮬레이션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환경을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이용한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무인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자동차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주행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알고리즘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설계</a:t>
            </a:r>
            <a:r>
              <a:rPr sz="2000" b="0" i="0" u="none" strike="noStrike" dirty="0">
                <a:latin typeface="한컴 윤고딕 740"/>
                <a:ea typeface="한컴 윤고딕 740"/>
              </a:rPr>
              <a:t> 및 </a:t>
            </a:r>
            <a:r>
              <a:rPr sz="2000" b="0" i="0" u="none" strike="noStrike" dirty="0" err="1">
                <a:latin typeface="한컴 윤고딕 740"/>
                <a:ea typeface="한컴 윤고딕 740"/>
              </a:rPr>
              <a:t>구현</a:t>
            </a:r>
            <a:endParaRPr sz="2000" b="0" i="0" u="none" strike="noStrike" dirty="0">
              <a:latin typeface="한컴 윤고딕 740"/>
              <a:ea typeface="한컴 윤고딕 740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510254" y="3193550"/>
            <a:ext cx="3322881" cy="2620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3713" y="3643751"/>
            <a:ext cx="3771957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1.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한컴 윤고딕 740"/>
                <a:ea typeface="한컴 윤고딕 740"/>
              </a:rPr>
              <a:t>파이썬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사용에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000000"/>
                </a:solidFill>
                <a:latin typeface="한컴 윤고딕 740"/>
                <a:ea typeface="한컴 윤고딕 740"/>
              </a:rPr>
              <a:t>익숙해지기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latin typeface="한컴 윤고딕 740"/>
              <a:ea typeface="한컴 윤고딕 74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714" y="4218914"/>
            <a:ext cx="5351122" cy="526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한컴 윤고딕 740"/>
                <a:ea typeface="한컴 윤고딕 740"/>
              </a:rPr>
              <a:t> 유니티 환경에서 차량 주행 알고리즘 구현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63713" y="4937470"/>
            <a:ext cx="4805314" cy="570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한컴 윤고딕 740"/>
                <a:ea typeface="한컴 윤고딕 740"/>
              </a:rPr>
              <a:t>의 알고리즘에 강화학습 적용</a:t>
            </a:r>
          </a:p>
        </p:txBody>
      </p:sp>
      <p:sp>
        <p:nvSpPr>
          <p:cNvPr id="9" name="순서도: 처리 8"/>
          <p:cNvSpPr/>
          <p:nvPr/>
        </p:nvSpPr>
        <p:spPr>
          <a:xfrm>
            <a:off x="5790984" y="3643751"/>
            <a:ext cx="5351123" cy="1309016"/>
          </a:xfrm>
          <a:prstGeom prst="flowChartProcess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전남과고</a:t>
            </a:r>
            <a:r>
              <a:rPr lang="en-US" altLang="ko-KR" dirty="0"/>
              <a:t> </a:t>
            </a:r>
            <a:r>
              <a:rPr lang="ko-KR" altLang="en-US" dirty="0" err="1"/>
              <a:t>빈희진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CDDB7E2-C165-43FB-8DCF-B6A3207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본 연구 주제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A5F7D1-494C-4793-B1DA-7A90C582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유니티 시뮬레이션 환경을 이용한 무인자동차 자율주행 알고리즘 설계 및 구현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ko-KR" altLang="en-US"/>
              <a:t>사전 연구 기간에 한 것</a:t>
            </a:r>
            <a:endParaRPr lang="en-US" altLang="ko-KR"/>
          </a:p>
          <a:p>
            <a:r>
              <a:rPr lang="en-US" altLang="ko-KR"/>
              <a:t>1 : Python</a:t>
            </a:r>
            <a:r>
              <a:rPr lang="ko-KR" altLang="en-US"/>
              <a:t>을 활용한 </a:t>
            </a:r>
            <a:r>
              <a:rPr lang="en-US" altLang="ko-KR"/>
              <a:t>hangman </a:t>
            </a:r>
            <a:r>
              <a:rPr lang="ko-KR" altLang="en-US"/>
              <a:t>만들기</a:t>
            </a:r>
            <a:endParaRPr lang="en-US" altLang="ko-KR"/>
          </a:p>
          <a:p>
            <a:r>
              <a:rPr lang="en-US" altLang="ko-KR"/>
              <a:t>2 : Unity </a:t>
            </a:r>
            <a:r>
              <a:rPr lang="ko-KR" altLang="en-US"/>
              <a:t>시뮬레이션 환경을 활용한 </a:t>
            </a:r>
            <a:r>
              <a:rPr lang="en-US" altLang="ko-KR"/>
              <a:t>Rule-Base </a:t>
            </a:r>
            <a:r>
              <a:rPr lang="ko-KR" altLang="en-US"/>
              <a:t>자율주행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2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0EBF18E-6AB8-4E03-B679-50499E9D33A4}"/>
              </a:ext>
            </a:extLst>
          </p:cNvPr>
          <p:cNvSpPr/>
          <p:nvPr/>
        </p:nvSpPr>
        <p:spPr>
          <a:xfrm rot="2568879">
            <a:off x="5092669" y="3423593"/>
            <a:ext cx="2070212" cy="51989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으로 구부러짐 8">
            <a:extLst>
              <a:ext uri="{FF2B5EF4-FFF2-40B4-BE49-F238E27FC236}">
                <a16:creationId xmlns:a16="http://schemas.microsoft.com/office/drawing/2014/main" id="{04272D39-DB54-4915-B68B-D3F39265CD34}"/>
              </a:ext>
            </a:extLst>
          </p:cNvPr>
          <p:cNvSpPr/>
          <p:nvPr/>
        </p:nvSpPr>
        <p:spPr>
          <a:xfrm>
            <a:off x="6688511" y="2436939"/>
            <a:ext cx="1487156" cy="274320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6F5CAC-1A88-4F58-AB0A-185C8F35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Machine vs Robot  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628D8E-C869-4380-A318-6C2C71D3AA10}"/>
              </a:ext>
            </a:extLst>
          </p:cNvPr>
          <p:cNvSpPr/>
          <p:nvPr/>
        </p:nvSpPr>
        <p:spPr>
          <a:xfrm>
            <a:off x="1017197" y="2406189"/>
            <a:ext cx="2467897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Machine</a:t>
            </a:r>
            <a:endParaRPr lang="ko-KR" altLang="en-US" sz="3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880C9-2279-4713-A7C0-C536A8690AF0}"/>
              </a:ext>
            </a:extLst>
          </p:cNvPr>
          <p:cNvSpPr/>
          <p:nvPr/>
        </p:nvSpPr>
        <p:spPr>
          <a:xfrm>
            <a:off x="8334514" y="2406189"/>
            <a:ext cx="2467897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/>
              <a:t>Robot</a:t>
            </a:r>
          </a:p>
        </p:txBody>
      </p:sp>
      <p:pic>
        <p:nvPicPr>
          <p:cNvPr id="1025" name="_x144984544">
            <a:extLst>
              <a:ext uri="{FF2B5EF4-FFF2-40B4-BE49-F238E27FC236}">
                <a16:creationId xmlns:a16="http://schemas.microsoft.com/office/drawing/2014/main" id="{DB160D80-5A52-4FAE-9CC6-F0A49562E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134" y="1044701"/>
            <a:ext cx="1524251" cy="20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DDEDC-66AE-451E-AD42-55320C422A5D}"/>
              </a:ext>
            </a:extLst>
          </p:cNvPr>
          <p:cNvSpPr txBox="1"/>
          <p:nvPr/>
        </p:nvSpPr>
        <p:spPr>
          <a:xfrm>
            <a:off x="7301194" y="2160915"/>
            <a:ext cx="148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Sensing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12" name="그래픽 11" descr="트럭">
            <a:extLst>
              <a:ext uri="{FF2B5EF4-FFF2-40B4-BE49-F238E27FC236}">
                <a16:creationId xmlns:a16="http://schemas.microsoft.com/office/drawing/2014/main" id="{221AE1BA-ACFA-4840-BC38-99DCDEE37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8943" y="480189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ED04F1-E350-45F1-B047-D3500849C441}"/>
              </a:ext>
            </a:extLst>
          </p:cNvPr>
          <p:cNvSpPr txBox="1"/>
          <p:nvPr/>
        </p:nvSpPr>
        <p:spPr>
          <a:xfrm>
            <a:off x="7346564" y="5142505"/>
            <a:ext cx="148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FF0000"/>
                </a:solidFill>
              </a:rPr>
              <a:t>Action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16" name="그래픽 15" descr="낙엽수">
            <a:extLst>
              <a:ext uri="{FF2B5EF4-FFF2-40B4-BE49-F238E27FC236}">
                <a16:creationId xmlns:a16="http://schemas.microsoft.com/office/drawing/2014/main" id="{E7CF64BB-CF98-40B7-8EB1-A3D3AF910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7689" y="4685305"/>
            <a:ext cx="914400" cy="914400"/>
          </a:xfrm>
          <a:prstGeom prst="rect">
            <a:avLst/>
          </a:prstGeom>
        </p:spPr>
      </p:pic>
      <p:pic>
        <p:nvPicPr>
          <p:cNvPr id="18" name="그래픽 17" descr="낙엽수">
            <a:extLst>
              <a:ext uri="{FF2B5EF4-FFF2-40B4-BE49-F238E27FC236}">
                <a16:creationId xmlns:a16="http://schemas.microsoft.com/office/drawing/2014/main" id="{3B83F37D-961C-4BF3-945E-B499A0BB4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7689" y="842963"/>
            <a:ext cx="914400" cy="9144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761FFD-3421-4FC3-9B7C-38D6E3C08318}"/>
              </a:ext>
            </a:extLst>
          </p:cNvPr>
          <p:cNvSpPr/>
          <p:nvPr/>
        </p:nvSpPr>
        <p:spPr>
          <a:xfrm>
            <a:off x="5286984" y="3140005"/>
            <a:ext cx="1800421" cy="10551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1D0CC-D4FC-4982-9496-ACF6A71D3171}"/>
              </a:ext>
            </a:extLst>
          </p:cNvPr>
          <p:cNvSpPr txBox="1"/>
          <p:nvPr/>
        </p:nvSpPr>
        <p:spPr>
          <a:xfrm>
            <a:off x="5013676" y="2697287"/>
            <a:ext cx="83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2186F2-5364-4CB6-AA5E-BCA6EF7233BF}"/>
              </a:ext>
            </a:extLst>
          </p:cNvPr>
          <p:cNvSpPr txBox="1"/>
          <p:nvPr/>
        </p:nvSpPr>
        <p:spPr>
          <a:xfrm>
            <a:off x="5600249" y="3467539"/>
            <a:ext cx="148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Planning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2584FF-00C9-452A-8A21-446FDCCF2579}"/>
              </a:ext>
            </a:extLst>
          </p:cNvPr>
          <p:cNvSpPr txBox="1"/>
          <p:nvPr/>
        </p:nvSpPr>
        <p:spPr>
          <a:xfrm>
            <a:off x="6351097" y="4183145"/>
            <a:ext cx="83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행동</a:t>
            </a:r>
          </a:p>
        </p:txBody>
      </p:sp>
    </p:spTree>
    <p:extLst>
      <p:ext uri="{BB962C8B-B14F-4D97-AF65-F5344CB8AC3E}">
        <p14:creationId xmlns:p14="http://schemas.microsoft.com/office/powerpoint/2010/main" val="43751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6 0.00672 L -0.01016 0.00672 C -0.00833 0.00648 -0.00651 0.00625 -0.00469 0.00579 C -0.00352 0.00556 -0.00235 0.0051 -0.00117 0.0051 C 0.00547 0.0051 0.01693 0.00602 0.02422 0.00672 C 0.02669 0.00741 0.0276 0.00741 0.02982 0.00857 C 0.03073 0.00903 0.0319 0.00926 0.03281 0.01042 C 0.03437 0.01204 0.0345 0.01204 0.03581 0.01482 C 0.03633 0.01598 0.03672 0.01713 0.03724 0.01829 C 0.03815 0.02014 0.04023 0.02361 0.04023 0.02361 C 0.04062 0.02593 0.04075 0.02732 0.0418 0.02894 C 0.04219 0.02986 0.04271 0.0301 0.04323 0.03079 C 0.04349 0.03172 0.04349 0.03264 0.04375 0.03357 C 0.04466 0.03635 0.04544 0.03704 0.04622 0.03982 C 0.04648 0.04051 0.04648 0.04167 0.04674 0.04236 C 0.04713 0.04352 0.04778 0.04398 0.04831 0.04514 C 0.04974 0.04815 0.04896 0.04815 0.05078 0.05139 C 0.0513 0.05232 0.05208 0.05301 0.05273 0.05394 C 0.05768 0.06181 0.0539 0.05718 0.05729 0.06111 C 0.0582 0.06366 0.05807 0.06412 0.05976 0.06551 C 0.06028 0.06598 0.06081 0.06598 0.06133 0.06644 C 0.06237 0.06736 0.06328 0.06875 0.06432 0.06991 C 0.06471 0.07061 0.06523 0.0713 0.06575 0.07176 C 0.0681 0.07385 0.06771 0.07361 0.07031 0.07523 C 0.0707 0.0757 0.07122 0.07593 0.07174 0.07616 C 0.07239 0.07662 0.07305 0.07755 0.07383 0.07801 C 0.07474 0.07871 0.07578 0.07917 0.07682 0.07986 C 0.08112 0.08287 0.07734 0.08056 0.08229 0.08241 C 0.08359 0.08287 0.0862 0.08426 0.0862 0.08426 C 0.08672 0.08473 0.08724 0.08542 0.08776 0.08611 C 0.08906 0.08704 0.09101 0.08727 0.09232 0.08773 C 0.09297 0.08797 0.09362 0.08843 0.09427 0.08866 C 0.09557 0.08912 0.09687 0.08912 0.09831 0.08959 C 0.09922 0.08982 0.10026 0.09028 0.1013 0.09051 C 0.10325 0.09074 0.10521 0.09098 0.10729 0.09144 C 0.1082 0.09144 0.10924 0.0919 0.11028 0.09213 C 0.11198 0.0926 0.11354 0.09283 0.11523 0.09306 C 0.11614 0.09329 0.11693 0.09375 0.11771 0.09398 C 0.11875 0.09445 0.11979 0.09468 0.1207 0.09491 C 0.12161 0.09514 0.12239 0.09561 0.12331 0.09584 C 0.12773 0.09723 0.12474 0.09607 0.12825 0.09769 C 0.13568 0.09537 0.13229 0.0963 0.1388 0.09491 C 0.14336 0.09213 0.13607 0.0963 0.14271 0.09306 C 0.14375 0.0926 0.14479 0.0919 0.1457 0.09144 L 0.1487 0.08959 L 0.15026 0.08866 C 0.15078 0.08843 0.1513 0.0882 0.15169 0.08773 C 0.15273 0.08658 0.1539 0.08565 0.15469 0.08426 L 0.15625 0.08148 L 0.15781 0.07986 " pathEditMode="relative" ptsTypes="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D512-CCD6-4780-B7D5-133F1C1E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 : Python</a:t>
            </a:r>
            <a:r>
              <a:rPr lang="ko-KR" altLang="en-US"/>
              <a:t>을 활용한 </a:t>
            </a:r>
            <a:r>
              <a:rPr lang="en-US" altLang="ko-KR"/>
              <a:t>hangman </a:t>
            </a:r>
            <a:r>
              <a:rPr lang="ko-KR" altLang="en-US"/>
              <a:t>만들기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72F76-3562-4208-93FB-A03468D1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8795"/>
          </a:xfrm>
        </p:spPr>
        <p:txBody>
          <a:bodyPr/>
          <a:lstStyle/>
          <a:p>
            <a:r>
              <a:rPr lang="en-US" altLang="ko-KR" dirty="0"/>
              <a:t>Python</a:t>
            </a:r>
          </a:p>
          <a:p>
            <a:r>
              <a:rPr lang="ko-KR" altLang="en-US" dirty="0"/>
              <a:t>본</a:t>
            </a:r>
            <a:r>
              <a:rPr lang="en-US" altLang="ko-KR" dirty="0"/>
              <a:t> </a:t>
            </a:r>
            <a:r>
              <a:rPr lang="ko-KR" altLang="en-US" dirty="0"/>
              <a:t>연구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pytorch</a:t>
            </a:r>
            <a:r>
              <a:rPr lang="ko-KR" altLang="en-US" dirty="0"/>
              <a:t>를 활용한</a:t>
            </a:r>
            <a:r>
              <a:rPr lang="en-US" altLang="ko-KR" dirty="0"/>
              <a:t> </a:t>
            </a:r>
            <a:r>
              <a:rPr lang="ko-KR" altLang="en-US" dirty="0"/>
              <a:t>강화학습</a:t>
            </a:r>
            <a:endParaRPr lang="en-US" altLang="ko-KR" dirty="0"/>
          </a:p>
          <a:p>
            <a:r>
              <a:rPr lang="en-US" altLang="ko-KR" dirty="0"/>
              <a:t>Unity</a:t>
            </a:r>
            <a:r>
              <a:rPr lang="ko-KR" altLang="en-US" dirty="0"/>
              <a:t> 시뮬레이션의 </a:t>
            </a:r>
            <a:r>
              <a:rPr lang="en-US" altLang="ko-KR" dirty="0"/>
              <a:t>Sensing</a:t>
            </a:r>
            <a:r>
              <a:rPr lang="ko-KR" altLang="en-US" dirty="0"/>
              <a:t>값 </a:t>
            </a:r>
            <a:r>
              <a:rPr lang="en-US" altLang="ko-KR" dirty="0"/>
              <a:t>-&gt; Python</a:t>
            </a:r>
            <a:r>
              <a:rPr lang="ko-KR" altLang="en-US" dirty="0"/>
              <a:t>에서 값으로 나옴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Planning : Python </a:t>
            </a:r>
            <a:r>
              <a:rPr lang="ko-KR" altLang="en-US" dirty="0"/>
              <a:t>명령어를 이용함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Action : Python</a:t>
            </a:r>
            <a:r>
              <a:rPr lang="ko-KR" altLang="en-US" dirty="0"/>
              <a:t>을 통해 이루어짐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45BF44-6352-44EC-B28F-0D446F63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74" y="3366361"/>
            <a:ext cx="7362825" cy="847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7A746A-2EF9-4D70-9576-D548D9CC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91" y="4844172"/>
            <a:ext cx="8252750" cy="320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FDC120-D076-433D-8D5D-F4128B1B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229" y="5334406"/>
            <a:ext cx="1401987" cy="34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2245E-642F-47B9-A73A-152CF985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 : Python</a:t>
            </a:r>
            <a:r>
              <a:rPr lang="ko-KR" altLang="en-US"/>
              <a:t>을 활용한 </a:t>
            </a:r>
            <a:r>
              <a:rPr lang="en-US" altLang="ko-KR"/>
              <a:t>hangman </a:t>
            </a:r>
            <a:r>
              <a:rPr lang="ko-KR" altLang="en-US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38904-5016-4B50-BF82-C32ACAD5B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Python</a:t>
            </a:r>
            <a:r>
              <a:rPr lang="ko-KR" altLang="en-US" dirty="0"/>
              <a:t>을 잘 사용하기</a:t>
            </a:r>
            <a:br>
              <a:rPr lang="en-US" altLang="ko-KR" dirty="0"/>
            </a:br>
            <a:r>
              <a:rPr lang="ko-KR" altLang="en-US" dirty="0"/>
              <a:t>위해 </a:t>
            </a:r>
            <a:r>
              <a:rPr lang="en-US" altLang="ko-KR" dirty="0"/>
              <a:t>Hangman </a:t>
            </a:r>
            <a:r>
              <a:rPr lang="ko-KR" altLang="en-US" dirty="0"/>
              <a:t>게임을</a:t>
            </a:r>
            <a:r>
              <a:rPr lang="en-US" altLang="ko-KR" dirty="0"/>
              <a:t>Python</a:t>
            </a:r>
            <a:r>
              <a:rPr lang="ko-KR" altLang="en-US" dirty="0"/>
              <a:t>을 활용해 만들어</a:t>
            </a:r>
            <a:r>
              <a:rPr lang="en-US" altLang="ko-KR" dirty="0"/>
              <a:t> </a:t>
            </a:r>
            <a:r>
              <a:rPr lang="ko-KR" altLang="en-US" dirty="0"/>
              <a:t>봄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47653-EB94-4609-BF1C-0CBCC1EE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011" y="2015732"/>
            <a:ext cx="4307541" cy="38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4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CCB64-A528-49E0-8065-9098643B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 : Unity </a:t>
            </a:r>
            <a:r>
              <a:rPr lang="ko-KR" altLang="en-US"/>
              <a:t>시뮬레이션 환경을 활용한 </a:t>
            </a:r>
            <a:r>
              <a:rPr lang="en-US" altLang="ko-KR"/>
              <a:t>Rule-Base </a:t>
            </a:r>
            <a:r>
              <a:rPr lang="ko-KR" altLang="en-US"/>
              <a:t>자율주행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69B33-0CE0-4AE4-B442-45A81923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4351338"/>
          </a:xfrm>
        </p:spPr>
        <p:txBody>
          <a:bodyPr/>
          <a:lstStyle/>
          <a:p>
            <a:r>
              <a:rPr lang="ko-KR" altLang="en-US"/>
              <a:t>본연구 </a:t>
            </a:r>
            <a:r>
              <a:rPr lang="en-US" altLang="ko-KR"/>
              <a:t>: </a:t>
            </a:r>
            <a:r>
              <a:rPr lang="ko-KR" altLang="en-US"/>
              <a:t>강화학습으로 </a:t>
            </a:r>
            <a:r>
              <a:rPr lang="en-US" altLang="ko-KR"/>
              <a:t>Action</a:t>
            </a:r>
            <a:r>
              <a:rPr lang="ko-KR" altLang="en-US"/>
              <a:t>을 계획</a:t>
            </a:r>
            <a:endParaRPr lang="en-US" altLang="ko-KR"/>
          </a:p>
          <a:p>
            <a:r>
              <a:rPr lang="ko-KR" altLang="en-US"/>
              <a:t>그에 앞서 직접 </a:t>
            </a:r>
            <a:r>
              <a:rPr lang="en-US" altLang="ko-KR"/>
              <a:t>Rule</a:t>
            </a:r>
            <a:r>
              <a:rPr lang="ko-KR" altLang="en-US"/>
              <a:t>을 설계해 </a:t>
            </a:r>
            <a:r>
              <a:rPr lang="en-US" altLang="ko-KR"/>
              <a:t>Action</a:t>
            </a:r>
            <a:r>
              <a:rPr lang="ko-KR" altLang="en-US"/>
              <a:t>을 계획해봄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5</a:t>
            </a:r>
            <a:r>
              <a:rPr lang="ko-KR" altLang="en-US"/>
              <a:t>개의 센서값을 이용해 앞으로</a:t>
            </a:r>
            <a:br>
              <a:rPr lang="en-US" altLang="ko-KR"/>
            </a:br>
            <a:r>
              <a:rPr lang="ko-KR" altLang="en-US"/>
              <a:t>할 행동을 </a:t>
            </a:r>
            <a:r>
              <a:rPr lang="en-US" altLang="ko-KR"/>
              <a:t>Planning</a:t>
            </a:r>
            <a:r>
              <a:rPr lang="ko-KR" altLang="en-US"/>
              <a:t>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43CA1-FFCA-44C3-8594-B6F9ED65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9" t="12320" r="23386" b="13418"/>
          <a:stretch/>
        </p:blipFill>
        <p:spPr>
          <a:xfrm>
            <a:off x="7214642" y="2385401"/>
            <a:ext cx="3840212" cy="30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3272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146</TotalTime>
  <Words>777</Words>
  <Application>Microsoft Office PowerPoint</Application>
  <PresentationFormat>와이드스크린</PresentationFormat>
  <Paragraphs>126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바탕</vt:lpstr>
      <vt:lpstr>한컴 윤고딕 740</vt:lpstr>
      <vt:lpstr>함초롬돋움</vt:lpstr>
      <vt:lpstr>Arial</vt:lpstr>
      <vt:lpstr>Calibri</vt:lpstr>
      <vt:lpstr>Gill Sans MT</vt:lpstr>
      <vt:lpstr>갤러리</vt:lpstr>
      <vt:lpstr>유니티 시뮬레이션 환경을 이용한 무인 자동차  자율주행 알고리즘 설계 및 구현 </vt:lpstr>
      <vt:lpstr>사전 연구 진행 결과 발표</vt:lpstr>
      <vt:lpstr>               학생 별 사전연구 진행 보고 발표 </vt:lpstr>
      <vt:lpstr>전남과고 빈희진</vt:lpstr>
      <vt:lpstr>본 연구 주제</vt:lpstr>
      <vt:lpstr>Machine vs Robot  </vt:lpstr>
      <vt:lpstr>1 : Python을 활용한 hangman 만들기</vt:lpstr>
      <vt:lpstr>1 : Python을 활용한 hangman 만들기</vt:lpstr>
      <vt:lpstr>2 : Unity 시뮬레이션 환경을 활용한 Rule-Base 자율주행</vt:lpstr>
      <vt:lpstr>2 : Unity 시뮬레이션 환경을 활용한 Rule-Base 자율주행</vt:lpstr>
      <vt:lpstr>2 : Unity 시뮬레이션 환경을 활용한 Rule-Base 자율주행</vt:lpstr>
      <vt:lpstr>제주과고 고예준</vt:lpstr>
      <vt:lpstr>1. Python</vt:lpstr>
      <vt:lpstr>2. Unity 환경</vt:lpstr>
      <vt:lpstr>3. 알고리즘</vt:lpstr>
      <vt:lpstr>3. 알고리즘</vt:lpstr>
      <vt:lpstr>부산과고 박재현</vt:lpstr>
      <vt:lpstr>python</vt:lpstr>
      <vt:lpstr>hangman</vt:lpstr>
      <vt:lpstr>Car Simulation</vt:lpstr>
      <vt:lpstr>경산과고 민준우</vt:lpstr>
      <vt:lpstr>파이썬 공부</vt:lpstr>
      <vt:lpstr>Hangman 게임 만들기</vt:lpstr>
      <vt:lpstr>Unity 가상환경을 통한 프로그래밍</vt:lpstr>
      <vt:lpstr>Unity 가상환경을 통한 프로그래밍</vt:lpstr>
      <vt:lpstr>강화학습(Reinforcement Learning)</vt:lpstr>
      <vt:lpstr>경기북과고 이한석</vt:lpstr>
      <vt:lpstr>사전과제 내용 </vt:lpstr>
      <vt:lpstr>행맨 프로그램 코딩</vt:lpstr>
      <vt:lpstr>유니티 환경에서 차량 주행 알고리즘 구현 </vt:lpstr>
      <vt:lpstr>유니티 환경에서 차량 주행 알고리즘 구현 </vt:lpstr>
      <vt:lpstr>유니티 환경에서 차량 주행 알고리즘 구현 </vt:lpstr>
      <vt:lpstr>유니티 환경에서 차량 주행 알고리즘 구현 </vt:lpstr>
      <vt:lpstr>              향후 연구 목적 및 계획 </vt:lpstr>
      <vt:lpstr>연구 계획</vt:lpstr>
      <vt:lpstr>사전과제 목적 및 차후 진행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빈 희진</dc:creator>
  <cp:lastModifiedBy>고 예준</cp:lastModifiedBy>
  <cp:revision>21</cp:revision>
  <dcterms:created xsi:type="dcterms:W3CDTF">2021-01-17T07:12:28Z</dcterms:created>
  <dcterms:modified xsi:type="dcterms:W3CDTF">2021-01-18T04:40:32Z</dcterms:modified>
</cp:coreProperties>
</file>